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-3175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19250" y="6604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299" y="638919"/>
            <a:ext cx="5325770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231900" indent="-342900">
              <a:spcBef>
                <a:spcPts val="3200"/>
              </a:spcBef>
              <a:defRPr sz="2800"/>
            </a:lvl3pPr>
            <a:lvl4pPr marL="1676400" indent="-342900">
              <a:spcBef>
                <a:spcPts val="3200"/>
              </a:spcBef>
              <a:defRPr sz="2800"/>
            </a:lvl4pPr>
            <a:lvl5pPr marL="2120900" indent="-342900">
              <a:spcBef>
                <a:spcPts val="3200"/>
              </a:spcBef>
              <a:defRPr sz="2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gt.tencent.com/download.html" TargetMode="Externa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gif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gif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gif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Android性能测试实战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内存</a:t>
            </a:r>
          </a:p>
        </p:txBody>
      </p:sp>
      <p:graphicFrame>
        <p:nvGraphicFramePr>
          <p:cNvPr id="171" name="Table 171"/>
          <p:cNvGraphicFramePr/>
          <p:nvPr/>
        </p:nvGraphicFramePr>
        <p:xfrm>
          <a:off x="428786" y="2759236"/>
          <a:ext cx="12147228" cy="487012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3036807"/>
                <a:gridCol w="3036807"/>
                <a:gridCol w="3036807"/>
                <a:gridCol w="3036807"/>
              </a:tblGrid>
              <a:tr h="2435063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VSS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RSS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PSS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USS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2435063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虚拟耗用内存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实际物理内存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比例分配物理内存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进程独占内存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172" name=""/>
          <p:cNvPicPr>
            <a:picLocks noChangeAspect="0"/>
          </p:cNvPicPr>
          <p:nvPr/>
        </p:nvPicPr>
        <p:blipFill>
          <a:blip r:embed="rId2">
            <a:alphaModFix amt="71000"/>
            <a:extLst/>
          </a:blip>
          <a:stretch>
            <a:fillRect/>
          </a:stretch>
        </p:blipFill>
        <p:spPr>
          <a:xfrm>
            <a:off x="3074986" y="8431942"/>
            <a:ext cx="7142575" cy="489010"/>
          </a:xfrm>
          <a:prstGeom prst="rect">
            <a:avLst/>
          </a:prstGeom>
        </p:spPr>
      </p:pic>
      <p:sp>
        <p:nvSpPr>
          <p:cNvPr id="174" name="Shape 174"/>
          <p:cNvSpPr/>
          <p:nvPr/>
        </p:nvSpPr>
        <p:spPr>
          <a:xfrm>
            <a:off x="5530850" y="7861300"/>
            <a:ext cx="1943101" cy="557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依次递减</a:t>
            </a:r>
          </a:p>
        </p:txBody>
      </p:sp>
      <p:sp>
        <p:nvSpPr>
          <p:cNvPr id="175" name="Shape 175"/>
          <p:cNvSpPr/>
          <p:nvPr/>
        </p:nvSpPr>
        <p:spPr>
          <a:xfrm>
            <a:off x="9779000" y="6706107"/>
            <a:ext cx="2857500" cy="557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测试内存泄露</a:t>
            </a:r>
          </a:p>
        </p:txBody>
      </p:sp>
      <p:sp>
        <p:nvSpPr>
          <p:cNvPr id="176" name="Shape 176"/>
          <p:cNvSpPr/>
          <p:nvPr/>
        </p:nvSpPr>
        <p:spPr>
          <a:xfrm>
            <a:off x="6616700" y="6706107"/>
            <a:ext cx="2857500" cy="557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统计内存大小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5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7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5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12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6" grpId="1"/>
      <p:bldP build="whole" bldLvl="1" animBg="1" rev="0" advAuto="0" spid="175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CPU占用</a:t>
            </a:r>
          </a:p>
        </p:txBody>
      </p:sp>
      <p:sp>
        <p:nvSpPr>
          <p:cNvPr id="179" name="Shape 17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获取方式</a:t>
            </a:r>
          </a:p>
          <a:p>
            <a:pPr lvl="1"/>
            <a:r>
              <a:t>adb shell top</a:t>
            </a:r>
          </a:p>
          <a:p>
            <a:pPr lvl="1"/>
            <a:r>
              <a:t>adb shell cpuinfo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5550" y="2444750"/>
            <a:ext cx="11590101" cy="45360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5400" y="2223580"/>
            <a:ext cx="11244562" cy="53561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5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7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5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12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1" grpId="1"/>
      <p:bldP build="whole" bldLvl="1" animBg="1" rev="0" advAuto="0" spid="182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帧率</a:t>
            </a:r>
          </a:p>
        </p:txBody>
      </p:sp>
      <p:sp>
        <p:nvSpPr>
          <p:cNvPr id="185" name="Shape 18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直接的影响：界面的流畅</a:t>
            </a:r>
          </a:p>
          <a:p>
            <a:pPr/>
            <a:r>
              <a:t>获取方式：</a:t>
            </a:r>
          </a:p>
          <a:p>
            <a:pPr lvl="1"/>
            <a:r>
              <a:t>adb shell dumpsys gfxinfo com.your.pkgname(需要root 并且设置GPU呈现模式分析)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6950" y="1104900"/>
            <a:ext cx="12344590" cy="62976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body" idx="14"/>
          </p:nvPr>
        </p:nvSpPr>
        <p:spPr>
          <a:xfrm>
            <a:off x="1270000" y="5676900"/>
            <a:ext cx="10464800" cy="685800"/>
          </a:xfrm>
          <a:prstGeom prst="rect">
            <a:avLst/>
          </a:prstGeom>
        </p:spPr>
        <p:txBody>
          <a:bodyPr/>
          <a:lstStyle/>
          <a:p>
            <a:pPr/>
            <a:r>
              <a:t>帧率 &lt; 10 就有肉眼可见的卡顿</a:t>
            </a:r>
          </a:p>
        </p:txBody>
      </p:sp>
      <p:sp>
        <p:nvSpPr>
          <p:cNvPr id="190" name="Shape 190"/>
          <p:cNvSpPr/>
          <p:nvPr/>
        </p:nvSpPr>
        <p:spPr>
          <a:xfrm>
            <a:off x="3271367" y="2774950"/>
            <a:ext cx="646206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帧率 = 1 /  渲染界面花费的时间</a:t>
            </a:r>
          </a:p>
        </p:txBody>
      </p:sp>
      <p:sp>
        <p:nvSpPr>
          <p:cNvPr id="191" name="Shape 191"/>
          <p:cNvSpPr/>
          <p:nvPr/>
        </p:nvSpPr>
        <p:spPr>
          <a:xfrm>
            <a:off x="3358692" y="4286250"/>
            <a:ext cx="628741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电影的标准帧率 —— 30帧 / 秒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5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7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5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12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0" presetID="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17" dur="3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0" grpId="1"/>
      <p:bldP build="whole" bldLvl="1" animBg="1" rev="0" advAuto="0" spid="189" grpId="3"/>
      <p:bldP build="whole" bldLvl="1" animBg="1" rev="0" advAuto="0" spid="191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流量</a:t>
            </a:r>
          </a:p>
        </p:txBody>
      </p:sp>
      <p:sp>
        <p:nvSpPr>
          <p:cNvPr id="194" name="Shape 19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获取方式</a:t>
            </a:r>
          </a:p>
          <a:p>
            <a:pPr lvl="1"/>
            <a:r>
              <a:t>性能测试软件——GT</a:t>
            </a:r>
          </a:p>
          <a:p>
            <a:pPr lvl="1"/>
            <a:r>
              <a:t>/prco/uid_stat/$uid/tcp_rcv  </a:t>
            </a:r>
          </a:p>
          <a:p>
            <a:pPr lvl="1"/>
            <a:r>
              <a:t>/prco/uid_stat/$uid/tcp_snd  </a:t>
            </a:r>
          </a:p>
          <a:p>
            <a:pPr lvl="1"/>
            <a:r>
              <a:t>直接抓包查看包体大小（wireshark fiddler）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51250" y="4425950"/>
            <a:ext cx="5702300" cy="901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19450" y="469900"/>
            <a:ext cx="6819900" cy="9067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5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7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5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12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7" grpId="2"/>
      <p:bldP build="whole" bldLvl="1" animBg="1" rev="0" advAuto="0" spid="196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耗电量</a:t>
            </a:r>
          </a:p>
        </p:txBody>
      </p:sp>
      <p:sp>
        <p:nvSpPr>
          <p:cNvPr id="200" name="Shape 20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获取方式</a:t>
            </a:r>
          </a:p>
          <a:p>
            <a:pPr lvl="1"/>
            <a:r>
              <a:t>GT耗电模块(</a:t>
            </a:r>
            <a:r>
              <a:rPr u="sng">
                <a:hlinkClick r:id="rId2" invalidUrl="" action="" tgtFrame="" tooltip="" history="1" highlightClick="0" endSnd="0"/>
              </a:rPr>
              <a:t>http://gt.tencent.com/download.html</a:t>
            </a:r>
            <a:r>
              <a:t> Development)</a:t>
            </a:r>
          </a:p>
          <a:p>
            <a:pPr lvl="1"/>
            <a:r>
              <a:t>adb shell cat /sys/class/power_supply/battery/uevent</a:t>
            </a:r>
          </a:p>
          <a:p>
            <a:pPr lvl="1"/>
            <a:r>
              <a:t>电流表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6504" y="0"/>
            <a:ext cx="5460093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97100" y="1123950"/>
            <a:ext cx="9232900" cy="7759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5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7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xit" nodeType="clickEffect" presetSubtype="5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blinds(vertical)" transition="out">
                                      <p:cBhvr>
                                        <p:cTn id="11" dur="1000" fill="hold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5" presetID="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17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3" grpId="3"/>
      <p:bldP build="whole" bldLvl="1" animBg="1" rev="0" advAuto="0" spid="202" grpId="1"/>
      <p:bldP build="whole" bldLvl="1" animBg="1" rev="0" advAuto="0" spid="202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type="body" idx="13"/>
          </p:nvPr>
        </p:nvSpPr>
        <p:spPr>
          <a:xfrm>
            <a:off x="1358900" y="4470400"/>
            <a:ext cx="10464800" cy="469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这是一个引子</a:t>
            </a:r>
          </a:p>
        </p:txBody>
      </p:sp>
      <p:pic>
        <p:nvPicPr>
          <p:cNvPr id="12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800" y="2051050"/>
            <a:ext cx="11569700" cy="565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5050" y="2425700"/>
            <a:ext cx="11480800" cy="4902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14450" y="2527300"/>
            <a:ext cx="11176000" cy="495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66850" y="2495550"/>
            <a:ext cx="11125200" cy="527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54050" y="2319451"/>
            <a:ext cx="13004800" cy="5876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81050" y="2592800"/>
            <a:ext cx="13004800" cy="5101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5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7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5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12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5" presetID="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17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5" presetID="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22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5" presetID="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27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5" presetID="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32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2" grpId="1"/>
      <p:bldP build="whole" bldLvl="1" animBg="1" rev="0" advAuto="0" spid="124" grpId="3"/>
      <p:bldP build="whole" bldLvl="1" animBg="1" rev="0" advAuto="0" spid="125" grpId="4"/>
      <p:bldP build="whole" bldLvl="1" animBg="1" rev="0" advAuto="0" spid="126" grpId="5"/>
      <p:bldP build="whole" bldLvl="1" animBg="1" rev="0" advAuto="0" spid="127" grpId="6"/>
      <p:bldP build="whole" bldLvl="1" animBg="1" rev="0" advAuto="0" spid="123" grpId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耗时</a:t>
            </a:r>
          </a:p>
        </p:txBody>
      </p:sp>
      <p:sp>
        <p:nvSpPr>
          <p:cNvPr id="206" name="Shape 20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统计范围：启动，关键业务</a:t>
            </a:r>
          </a:p>
          <a:p>
            <a:pPr/>
            <a:r>
              <a:t>获取方式</a:t>
            </a:r>
          </a:p>
          <a:p>
            <a:pPr lvl="1"/>
            <a:r>
              <a:t>肉眼+秒表</a:t>
            </a:r>
          </a:p>
          <a:p>
            <a:pPr lvl="1"/>
            <a:r>
              <a:t>logcat </a:t>
            </a:r>
          </a:p>
          <a:p>
            <a:pPr lvl="1"/>
            <a:r>
              <a:t>录屏</a:t>
            </a:r>
          </a:p>
          <a:p>
            <a:pPr lvl="1"/>
            <a:r>
              <a:t>埋点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/>
        </p:nvSpPr>
        <p:spPr>
          <a:xfrm>
            <a:off x="-606828" y="3680078"/>
            <a:ext cx="571501" cy="33604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29F914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</a:p>
        </p:txBody>
      </p:sp>
      <p:sp>
        <p:nvSpPr>
          <p:cNvPr id="209" name="Shape 209"/>
          <p:cNvSpPr/>
          <p:nvPr/>
        </p:nvSpPr>
        <p:spPr>
          <a:xfrm>
            <a:off x="1091362" y="3949699"/>
            <a:ext cx="10361335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29F91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adb logcat -s ActivityManager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29F914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29F91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I/ActivityManager( 1152): Displayed com.tencent.mm/.ui.LauncherUI: +1s52ms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5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7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9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界面重绘</a:t>
            </a:r>
          </a:p>
        </p:txBody>
      </p:sp>
      <p:sp>
        <p:nvSpPr>
          <p:cNvPr id="212" name="Shape 212"/>
          <p:cNvSpPr/>
          <p:nvPr/>
        </p:nvSpPr>
        <p:spPr>
          <a:xfrm>
            <a:off x="2279472" y="3181350"/>
            <a:ext cx="844585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设置 — 开发者选项 — 调试GPU过度绘制</a:t>
            </a:r>
          </a:p>
        </p:txBody>
      </p:sp>
      <p:sp>
        <p:nvSpPr>
          <p:cNvPr id="213" name="Shape 213"/>
          <p:cNvSpPr/>
          <p:nvPr/>
        </p:nvSpPr>
        <p:spPr>
          <a:xfrm>
            <a:off x="2832049" y="4631563"/>
            <a:ext cx="6642202" cy="1207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浅紫——浅绿——浅红——红色</a:t>
            </a:r>
          </a:p>
          <a:p>
            <a:pPr algn="l"/>
            <a:r>
              <a:t>  1x  ——  2x —— 3x  ——-  4x</a:t>
            </a:r>
          </a:p>
        </p:txBody>
      </p:sp>
      <p:sp>
        <p:nvSpPr>
          <p:cNvPr id="214" name="Shape 214"/>
          <p:cNvSpPr/>
          <p:nvPr/>
        </p:nvSpPr>
        <p:spPr>
          <a:xfrm>
            <a:off x="2399537" y="6641592"/>
            <a:ext cx="750722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尽量避免 3x 4x 重绘超过屏幕的 1 / 3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5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7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5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12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5" presetID="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17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3" grpId="2"/>
      <p:bldP build="whole" bldLvl="1" animBg="1" rev="0" advAuto="0" spid="214" grpId="3"/>
      <p:bldP build="whole" bldLvl="1" animBg="1" rev="0" advAuto="0" spid="212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86750" y="977900"/>
            <a:ext cx="4216244" cy="74658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1714" y="1035387"/>
            <a:ext cx="4235895" cy="746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内存泄露</a:t>
            </a:r>
          </a:p>
        </p:txBody>
      </p:sp>
      <p:sp>
        <p:nvSpPr>
          <p:cNvPr id="220" name="Shape 220"/>
          <p:cNvSpPr/>
          <p:nvPr/>
        </p:nvSpPr>
        <p:spPr>
          <a:xfrm>
            <a:off x="1530121" y="2381250"/>
            <a:ext cx="994455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内存泄露是导致crash的非功能性的一个重要原因</a:t>
            </a:r>
          </a:p>
        </p:txBody>
      </p:sp>
      <p:grpSp>
        <p:nvGrpSpPr>
          <p:cNvPr id="223" name="Group 223"/>
          <p:cNvGrpSpPr/>
          <p:nvPr/>
        </p:nvGrpSpPr>
        <p:grpSpPr>
          <a:xfrm>
            <a:off x="640664" y="5181600"/>
            <a:ext cx="4890872" cy="1320800"/>
            <a:chOff x="0" y="0"/>
            <a:chExt cx="4890871" cy="1320800"/>
          </a:xfrm>
        </p:grpSpPr>
        <p:sp>
          <p:nvSpPr>
            <p:cNvPr id="222" name="Shape 222"/>
            <p:cNvSpPr/>
            <p:nvPr/>
          </p:nvSpPr>
          <p:spPr>
            <a:xfrm>
              <a:off x="50799" y="50800"/>
              <a:ext cx="4789273" cy="121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使用MAT dump hprof </a:t>
              </a:r>
            </a:p>
            <a:p>
              <a:pPr/>
              <a:r>
                <a:t>分析内存</a:t>
              </a:r>
            </a:p>
          </p:txBody>
        </p:sp>
        <p:pic>
          <p:nvPicPr>
            <p:cNvPr id="221" name="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4890872" cy="1320801"/>
            </a:xfrm>
            <a:prstGeom prst="rect">
              <a:avLst/>
            </a:prstGeom>
            <a:effectLst/>
          </p:spPr>
        </p:pic>
      </p:grpSp>
      <p:grpSp>
        <p:nvGrpSpPr>
          <p:cNvPr id="226" name="Group 226"/>
          <p:cNvGrpSpPr/>
          <p:nvPr/>
        </p:nvGrpSpPr>
        <p:grpSpPr>
          <a:xfrm>
            <a:off x="532128" y="6801865"/>
            <a:ext cx="5107944" cy="1320801"/>
            <a:chOff x="0" y="0"/>
            <a:chExt cx="5107943" cy="1320800"/>
          </a:xfrm>
        </p:grpSpPr>
        <p:sp>
          <p:nvSpPr>
            <p:cNvPr id="225" name="Shape 225"/>
            <p:cNvSpPr/>
            <p:nvPr/>
          </p:nvSpPr>
          <p:spPr>
            <a:xfrm>
              <a:off x="50800" y="50800"/>
              <a:ext cx="5006344" cy="121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/>
              <a:r>
                <a:t>MAT 将给出可能发生内存泄露的怀疑对象</a:t>
              </a:r>
            </a:p>
          </p:txBody>
        </p:sp>
        <p:pic>
          <p:nvPicPr>
            <p:cNvPr id="224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5107945" cy="1320801"/>
            </a:xfrm>
            <a:prstGeom prst="rect">
              <a:avLst/>
            </a:prstGeom>
            <a:effectLst/>
          </p:spPr>
        </p:pic>
      </p:grpSp>
      <p:grpSp>
        <p:nvGrpSpPr>
          <p:cNvPr id="229" name="Group 229"/>
          <p:cNvGrpSpPr/>
          <p:nvPr/>
        </p:nvGrpSpPr>
        <p:grpSpPr>
          <a:xfrm>
            <a:off x="1061973" y="3745992"/>
            <a:ext cx="4048254" cy="850901"/>
            <a:chOff x="0" y="0"/>
            <a:chExt cx="4048252" cy="850900"/>
          </a:xfrm>
        </p:grpSpPr>
        <p:sp>
          <p:nvSpPr>
            <p:cNvPr id="228" name="Shape 228"/>
            <p:cNvSpPr/>
            <p:nvPr/>
          </p:nvSpPr>
          <p:spPr>
            <a:xfrm>
              <a:off x="50799" y="50800"/>
              <a:ext cx="3946654" cy="749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测试动作+系统GC</a:t>
              </a:r>
            </a:p>
          </p:txBody>
        </p:sp>
        <p:pic>
          <p:nvPicPr>
            <p:cNvPr id="227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-1"/>
              <a:ext cx="4048254" cy="850901"/>
            </a:xfrm>
            <a:prstGeom prst="rect">
              <a:avLst/>
            </a:prstGeom>
            <a:effectLst/>
          </p:spPr>
        </p:pic>
      </p:grpSp>
      <p:grpSp>
        <p:nvGrpSpPr>
          <p:cNvPr id="232" name="Group 232"/>
          <p:cNvGrpSpPr/>
          <p:nvPr/>
        </p:nvGrpSpPr>
        <p:grpSpPr>
          <a:xfrm>
            <a:off x="1098550" y="8422130"/>
            <a:ext cx="3975100" cy="760986"/>
            <a:chOff x="0" y="0"/>
            <a:chExt cx="3975100" cy="760984"/>
          </a:xfrm>
        </p:grpSpPr>
        <p:sp>
          <p:nvSpPr>
            <p:cNvPr id="231" name="Shape 231"/>
            <p:cNvSpPr/>
            <p:nvPr/>
          </p:nvSpPr>
          <p:spPr>
            <a:xfrm>
              <a:off x="50800" y="50800"/>
              <a:ext cx="3873500" cy="659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确认存在内存泄露</a:t>
              </a:r>
            </a:p>
          </p:txBody>
        </p:sp>
        <p:pic>
          <p:nvPicPr>
            <p:cNvPr id="230" name="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0"/>
              <a:ext cx="3975101" cy="760985"/>
            </a:xfrm>
            <a:prstGeom prst="rect">
              <a:avLst/>
            </a:prstGeom>
            <a:effectLst/>
          </p:spPr>
        </p:pic>
      </p:grpSp>
      <p:grpSp>
        <p:nvGrpSpPr>
          <p:cNvPr id="235" name="Group 235"/>
          <p:cNvGrpSpPr/>
          <p:nvPr/>
        </p:nvGrpSpPr>
        <p:grpSpPr>
          <a:xfrm>
            <a:off x="6992873" y="3745992"/>
            <a:ext cx="4048254" cy="850901"/>
            <a:chOff x="0" y="0"/>
            <a:chExt cx="4048252" cy="850900"/>
          </a:xfrm>
        </p:grpSpPr>
        <p:sp>
          <p:nvSpPr>
            <p:cNvPr id="234" name="Shape 234"/>
            <p:cNvSpPr/>
            <p:nvPr/>
          </p:nvSpPr>
          <p:spPr>
            <a:xfrm>
              <a:off x="50799" y="50800"/>
              <a:ext cx="3946654" cy="749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测试动作+系统GC</a:t>
              </a:r>
            </a:p>
          </p:txBody>
        </p:sp>
        <p:pic>
          <p:nvPicPr>
            <p:cNvPr id="233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-1"/>
              <a:ext cx="4048254" cy="850901"/>
            </a:xfrm>
            <a:prstGeom prst="rect">
              <a:avLst/>
            </a:prstGeom>
            <a:effectLst/>
          </p:spPr>
        </p:pic>
      </p:grpSp>
      <p:grpSp>
        <p:nvGrpSpPr>
          <p:cNvPr id="238" name="Group 238"/>
          <p:cNvGrpSpPr/>
          <p:nvPr/>
        </p:nvGrpSpPr>
        <p:grpSpPr>
          <a:xfrm>
            <a:off x="6343650" y="5181600"/>
            <a:ext cx="5346700" cy="1320800"/>
            <a:chOff x="0" y="0"/>
            <a:chExt cx="5346700" cy="1320800"/>
          </a:xfrm>
        </p:grpSpPr>
        <p:sp>
          <p:nvSpPr>
            <p:cNvPr id="237" name="Shape 237"/>
            <p:cNvSpPr/>
            <p:nvPr/>
          </p:nvSpPr>
          <p:spPr>
            <a:xfrm>
              <a:off x="50800" y="50800"/>
              <a:ext cx="5245100" cy="121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使用DDMS Heap工具</a:t>
              </a:r>
            </a:p>
            <a:p>
              <a:pPr/>
              <a:r>
                <a:t>对比动作前后的内存对象</a:t>
              </a:r>
            </a:p>
          </p:txBody>
        </p:sp>
        <p:pic>
          <p:nvPicPr>
            <p:cNvPr id="236" name="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-1"/>
              <a:ext cx="5346701" cy="1320801"/>
            </a:xfrm>
            <a:prstGeom prst="rect">
              <a:avLst/>
            </a:prstGeom>
            <a:effectLst/>
          </p:spPr>
        </p:pic>
      </p:grpSp>
      <p:grpSp>
        <p:nvGrpSpPr>
          <p:cNvPr id="241" name="Group 241"/>
          <p:cNvGrpSpPr/>
          <p:nvPr/>
        </p:nvGrpSpPr>
        <p:grpSpPr>
          <a:xfrm>
            <a:off x="7029450" y="7081773"/>
            <a:ext cx="3975100" cy="760985"/>
            <a:chOff x="0" y="0"/>
            <a:chExt cx="3975100" cy="760984"/>
          </a:xfrm>
        </p:grpSpPr>
        <p:sp>
          <p:nvSpPr>
            <p:cNvPr id="240" name="Shape 240"/>
            <p:cNvSpPr/>
            <p:nvPr/>
          </p:nvSpPr>
          <p:spPr>
            <a:xfrm>
              <a:off x="50800" y="50800"/>
              <a:ext cx="3873500" cy="659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确认存在内存泄露</a:t>
              </a:r>
            </a:p>
          </p:txBody>
        </p:sp>
        <p:pic>
          <p:nvPicPr>
            <p:cNvPr id="239" name="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0"/>
              <a:ext cx="3975101" cy="76098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5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7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5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12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5" presetID="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17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5" presetID="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22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5" presetID="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27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5" presetID="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32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5" presetID="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37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5" presetID="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42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9" grpId="2"/>
      <p:bldP build="whole" bldLvl="1" animBg="1" rev="0" advAuto="0" spid="241" grpId="8"/>
      <p:bldP build="whole" bldLvl="1" animBg="1" rev="0" advAuto="0" spid="235" grpId="6"/>
      <p:bldP build="whole" bldLvl="1" animBg="1" rev="0" advAuto="0" spid="226" grpId="4"/>
      <p:bldP build="whole" bldLvl="1" animBg="1" rev="0" advAuto="0" spid="223" grpId="3"/>
      <p:bldP build="whole" bldLvl="1" animBg="1" rev="0" advAuto="0" spid="220" grpId="1"/>
      <p:bldP build="whole" bldLvl="1" animBg="1" rev="0" advAuto="0" spid="232" grpId="5"/>
      <p:bldP build="whole" bldLvl="1" animBg="1" rev="0" advAuto="0" spid="238" grpId="7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内存泄漏1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75150" y="584200"/>
            <a:ext cx="4876800" cy="8585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0300" y="622300"/>
            <a:ext cx="10744200" cy="850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4013" y="1992353"/>
            <a:ext cx="10616774" cy="57688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06700" y="3968750"/>
            <a:ext cx="7645400" cy="2070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5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7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xit" nodeType="clickEffect" presetSubtype="5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blinds(vertical)" transition="out">
                                      <p:cBhvr>
                                        <p:cTn id="11" dur="1000" fill="hold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5" presetID="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17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xit" nodeType="clickEffect" presetSubtype="5" presetID="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blinds(vertical)" transition="out">
                                      <p:cBhvr>
                                        <p:cTn id="21" dur="1000" fill="hold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5" presetID="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27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xit" nodeType="clickEffect" presetSubtype="5" presetID="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blinds(vertical)" transition="out">
                                      <p:cBhvr>
                                        <p:cTn id="31" dur="1000" fill="hold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5" grpId="3"/>
      <p:bldP build="whole" bldLvl="1" animBg="1" rev="0" advAuto="0" spid="246" grpId="1"/>
      <p:bldP build="whole" bldLvl="1" animBg="1" rev="0" advAuto="0" spid="246" grpId="2"/>
      <p:bldP build="whole" bldLvl="1" animBg="1" rev="0" advAuto="0" spid="245" grpId="4"/>
      <p:bldP build="whole" bldLvl="1" animBg="1" rev="0" advAuto="0" spid="247" grpId="5"/>
      <p:bldP build="whole" bldLvl="1" animBg="1" rev="0" advAuto="0" spid="247" grpId="6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内存抖动</a:t>
            </a:r>
          </a:p>
        </p:txBody>
      </p:sp>
      <p:pic>
        <p:nvPicPr>
          <p:cNvPr id="25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6725" y="3548625"/>
            <a:ext cx="10878750" cy="5628151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Shape 251"/>
          <p:cNvSpPr/>
          <p:nvPr/>
        </p:nvSpPr>
        <p:spPr>
          <a:xfrm>
            <a:off x="4514773" y="2368550"/>
            <a:ext cx="476265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短时间频繁发生系统gc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内存抖动2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51350" y="679450"/>
            <a:ext cx="4724400" cy="8394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专业平台</a:t>
            </a:r>
          </a:p>
        </p:txBody>
      </p:sp>
      <p:sp>
        <p:nvSpPr>
          <p:cNvPr id="256" name="Shape 25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友盟</a:t>
            </a:r>
          </a:p>
          <a:p>
            <a:pPr/>
            <a:r>
              <a:t>oneAPM</a:t>
            </a:r>
          </a:p>
          <a:p>
            <a:pPr/>
            <a:r>
              <a:t>testinAPM</a:t>
            </a:r>
          </a:p>
          <a:p>
            <a:pPr/>
            <a:r>
              <a:t>听云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What？</a:t>
            </a:r>
          </a:p>
        </p:txBody>
      </p:sp>
      <p:sp>
        <p:nvSpPr>
          <p:cNvPr id="130" name="Shape 130"/>
          <p:cNvSpPr/>
          <p:nvPr/>
        </p:nvSpPr>
        <p:spPr>
          <a:xfrm>
            <a:off x="1816100" y="4801361"/>
            <a:ext cx="1943101" cy="557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功能测试</a:t>
            </a:r>
          </a:p>
        </p:txBody>
      </p:sp>
      <p:sp>
        <p:nvSpPr>
          <p:cNvPr id="131" name="Shape 131"/>
          <p:cNvSpPr/>
          <p:nvPr/>
        </p:nvSpPr>
        <p:spPr>
          <a:xfrm>
            <a:off x="7151745" y="4496307"/>
            <a:ext cx="1943101" cy="557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性能测试</a:t>
            </a:r>
          </a:p>
        </p:txBody>
      </p:sp>
      <p:sp>
        <p:nvSpPr>
          <p:cNvPr id="132" name="Shape 132"/>
          <p:cNvSpPr/>
          <p:nvPr/>
        </p:nvSpPr>
        <p:spPr>
          <a:xfrm>
            <a:off x="9715500" y="4407407"/>
            <a:ext cx="2400301" cy="557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稳定性测试</a:t>
            </a:r>
          </a:p>
        </p:txBody>
      </p:sp>
      <p:sp>
        <p:nvSpPr>
          <p:cNvPr id="133" name="Shape 133"/>
          <p:cNvSpPr/>
          <p:nvPr/>
        </p:nvSpPr>
        <p:spPr>
          <a:xfrm>
            <a:off x="7226300" y="5461507"/>
            <a:ext cx="1943101" cy="557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安全测试</a:t>
            </a:r>
          </a:p>
        </p:txBody>
      </p:sp>
      <p:sp>
        <p:nvSpPr>
          <p:cNvPr id="134" name="Shape 134"/>
          <p:cNvSpPr/>
          <p:nvPr/>
        </p:nvSpPr>
        <p:spPr>
          <a:xfrm>
            <a:off x="9588500" y="5416550"/>
            <a:ext cx="285750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兼容测试……</a:t>
            </a:r>
          </a:p>
        </p:txBody>
      </p:sp>
      <p:pic>
        <p:nvPicPr>
          <p:cNvPr id="135" name=""/>
          <p:cNvPicPr>
            <a:picLocks noChangeAspect="0"/>
          </p:cNvPicPr>
          <p:nvPr/>
        </p:nvPicPr>
        <p:blipFill>
          <a:blip r:embed="rId2">
            <a:alphaModFix amt="71000"/>
            <a:extLst/>
          </a:blip>
          <a:stretch>
            <a:fillRect/>
          </a:stretch>
        </p:blipFill>
        <p:spPr>
          <a:xfrm>
            <a:off x="5039465" y="7475420"/>
            <a:ext cx="1706671" cy="644760"/>
          </a:xfrm>
          <a:prstGeom prst="rect">
            <a:avLst/>
          </a:prstGeom>
        </p:spPr>
      </p:pic>
      <p:sp>
        <p:nvSpPr>
          <p:cNvPr id="137" name="Shape 137"/>
          <p:cNvSpPr/>
          <p:nvPr/>
        </p:nvSpPr>
        <p:spPr>
          <a:xfrm>
            <a:off x="1752600" y="7518907"/>
            <a:ext cx="1943101" cy="557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能不能用</a:t>
            </a:r>
          </a:p>
        </p:txBody>
      </p:sp>
      <p:sp>
        <p:nvSpPr>
          <p:cNvPr id="138" name="Shape 138"/>
          <p:cNvSpPr/>
          <p:nvPr/>
        </p:nvSpPr>
        <p:spPr>
          <a:xfrm>
            <a:off x="8089900" y="7518907"/>
            <a:ext cx="1943101" cy="557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好不好用</a:t>
            </a:r>
          </a:p>
        </p:txBody>
      </p:sp>
      <p:pic>
        <p:nvPicPr>
          <p:cNvPr id="139" name=""/>
          <p:cNvPicPr>
            <a:picLocks noChangeAspect="0"/>
          </p:cNvPicPr>
          <p:nvPr/>
        </p:nvPicPr>
        <p:blipFill>
          <a:blip r:embed="rId2">
            <a:alphaModFix amt="71000"/>
            <a:extLst/>
          </a:blip>
          <a:stretch>
            <a:fillRect/>
          </a:stretch>
        </p:blipFill>
        <p:spPr>
          <a:xfrm>
            <a:off x="4951421" y="4879015"/>
            <a:ext cx="1706670" cy="64476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5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7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5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12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5" presetID="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17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5" presetID="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22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5" presetID="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27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5" presetID="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32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5" presetID="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37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5" presetID="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42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5" presetID="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47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2" grpId="4"/>
      <p:bldP build="whole" bldLvl="1" animBg="1" rev="0" advAuto="0" spid="133" grpId="5"/>
      <p:bldP build="whole" bldLvl="1" animBg="1" rev="0" advAuto="0" spid="139" grpId="2"/>
      <p:bldP build="whole" bldLvl="1" animBg="1" rev="0" advAuto="0" spid="137" grpId="7"/>
      <p:bldP build="whole" bldLvl="1" animBg="1" rev="0" advAuto="0" spid="131" grpId="3"/>
      <p:bldP build="whole" bldLvl="1" animBg="1" rev="0" advAuto="0" spid="130" grpId="1"/>
      <p:bldP build="whole" bldLvl="1" animBg="1" rev="0" advAuto="0" spid="135" grpId="8"/>
      <p:bldP build="whole" bldLvl="1" animBg="1" rev="0" advAuto="0" spid="138" grpId="9"/>
      <p:bldP build="whole" bldLvl="1" animBg="1" rev="0" advAuto="0" spid="134" grpId="6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测试场景</a:t>
            </a:r>
          </a:p>
        </p:txBody>
      </p:sp>
      <p:graphicFrame>
        <p:nvGraphicFramePr>
          <p:cNvPr id="259" name="Table 259"/>
          <p:cNvGraphicFramePr/>
          <p:nvPr/>
        </p:nvGraphicFramePr>
        <p:xfrm>
          <a:off x="2040321" y="2997200"/>
          <a:ext cx="8924158" cy="5486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2886338"/>
                <a:gridCol w="3018908"/>
                <a:gridCol w="3018908"/>
              </a:tblGrid>
              <a:tr h="137160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正常网络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异常网络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137160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常规操作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高频操作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37160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常规手机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低端手机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定制ROM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37160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置于后台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内存不足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测试工具</a:t>
            </a:r>
          </a:p>
        </p:txBody>
      </p:sp>
      <p:sp>
        <p:nvSpPr>
          <p:cNvPr id="262" name="Shape 26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Android Studio monitor</a:t>
            </a:r>
          </a:p>
          <a:p>
            <a:pPr/>
            <a:r>
              <a:t>eclipse MAT（Memory Analysis Tools）</a:t>
            </a:r>
          </a:p>
          <a:p>
            <a:pPr/>
            <a:r>
              <a:t>eclipse DDMS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AS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50" y="1055995"/>
            <a:ext cx="13004800" cy="76416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数据使用 ——建立标准</a:t>
            </a:r>
          </a:p>
        </p:txBody>
      </p:sp>
      <p:sp>
        <p:nvSpPr>
          <p:cNvPr id="267" name="Shape 267"/>
          <p:cNvSpPr/>
          <p:nvPr>
            <p:ph type="body" sz="quarter" idx="1"/>
          </p:nvPr>
        </p:nvSpPr>
        <p:spPr>
          <a:xfrm>
            <a:off x="952500" y="2590800"/>
            <a:ext cx="4213374" cy="6003529"/>
          </a:xfrm>
          <a:prstGeom prst="rect">
            <a:avLst/>
          </a:prstGeom>
        </p:spPr>
        <p:txBody>
          <a:bodyPr/>
          <a:lstStyle/>
          <a:p>
            <a:pPr/>
            <a:r>
              <a:t>常规应用分析</a:t>
            </a:r>
          </a:p>
          <a:p>
            <a:pPr/>
            <a:r>
              <a:t>竞品分析</a:t>
            </a:r>
          </a:p>
          <a:p>
            <a:pPr/>
            <a:r>
              <a:t>公认标准</a:t>
            </a:r>
          </a:p>
        </p:txBody>
      </p:sp>
      <p:sp>
        <p:nvSpPr>
          <p:cNvPr id="268" name="Shape 268"/>
          <p:cNvSpPr/>
          <p:nvPr/>
        </p:nvSpPr>
        <p:spPr>
          <a:xfrm>
            <a:off x="6946900" y="2590800"/>
            <a:ext cx="4213374" cy="6003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444500" indent="-444500" algn="l">
              <a:spcBef>
                <a:spcPts val="4200"/>
              </a:spcBef>
              <a:buSzPct val="75000"/>
              <a:buChar char="•"/>
              <a:defRPr sz="3800"/>
            </a:pPr>
            <a:r>
              <a:t>测试版本与发行版本的对比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  <a:defRPr sz="3800"/>
            </a:pPr>
            <a:r>
              <a:t>建立评分制度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5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7" dur="1000"/>
                                        <p:tgtEl>
                                          <p:spTgt spid="26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5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10" dur="1000"/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5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15" dur="1000"/>
                                        <p:tgtEl>
                                          <p:spTgt spid="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5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20" dur="1000"/>
                                        <p:tgtEl>
                                          <p:spTgt spid="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5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25" dur="1000"/>
                                        <p:tgtEl>
                                          <p:spTgt spid="26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Class="entr" nodeType="withEffect" presetSubtype="5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28" dur="1000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5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33" dur="1000"/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67" grpId="1"/>
      <p:bldP build="p" bldLvl="5" animBg="1" rev="0" advAuto="0" spid="268" grpId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数据使用与集成</a:t>
            </a:r>
          </a:p>
        </p:txBody>
      </p:sp>
      <p:sp>
        <p:nvSpPr>
          <p:cNvPr id="271" name="Shape 271"/>
          <p:cNvSpPr/>
          <p:nvPr/>
        </p:nvSpPr>
        <p:spPr>
          <a:xfrm>
            <a:off x="1873250" y="3518407"/>
            <a:ext cx="9258301" cy="557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将数值化的数据采集集成入自动化测试脚本中</a:t>
            </a:r>
          </a:p>
        </p:txBody>
      </p:sp>
      <p:sp>
        <p:nvSpPr>
          <p:cNvPr id="272" name="Shape 272"/>
          <p:cNvSpPr/>
          <p:nvPr/>
        </p:nvSpPr>
        <p:spPr>
          <a:xfrm>
            <a:off x="5530850" y="5258307"/>
            <a:ext cx="1943101" cy="557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持续集成</a:t>
            </a:r>
          </a:p>
        </p:txBody>
      </p:sp>
      <p:sp>
        <p:nvSpPr>
          <p:cNvPr id="273" name="Shape 273"/>
          <p:cNvSpPr/>
          <p:nvPr/>
        </p:nvSpPr>
        <p:spPr>
          <a:xfrm>
            <a:off x="5530850" y="6871207"/>
            <a:ext cx="1943101" cy="557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形成报告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5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7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5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12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5" presetID="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17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3" grpId="3"/>
      <p:bldP build="whole" bldLvl="1" animBg="1" rev="0" advAuto="0" spid="272" grpId="2"/>
      <p:bldP build="whole" bldLvl="1" animBg="1" rev="0" advAuto="0" spid="271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11150" y="648755"/>
            <a:ext cx="13004800" cy="84560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roup 279"/>
          <p:cNvGrpSpPr/>
          <p:nvPr/>
        </p:nvGrpSpPr>
        <p:grpSpPr>
          <a:xfrm>
            <a:off x="761796" y="2520950"/>
            <a:ext cx="1740308" cy="850900"/>
            <a:chOff x="0" y="0"/>
            <a:chExt cx="1740306" cy="850900"/>
          </a:xfrm>
        </p:grpSpPr>
        <p:sp>
          <p:nvSpPr>
            <p:cNvPr id="278" name="Shape 278"/>
            <p:cNvSpPr/>
            <p:nvPr/>
          </p:nvSpPr>
          <p:spPr>
            <a:xfrm>
              <a:off x="50800" y="50800"/>
              <a:ext cx="1638707" cy="749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Device</a:t>
              </a:r>
            </a:p>
          </p:txBody>
        </p:sp>
        <p:pic>
          <p:nvPicPr>
            <p:cNvPr id="277" name="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1740307" cy="850901"/>
            </a:xfrm>
            <a:prstGeom prst="rect">
              <a:avLst/>
            </a:prstGeom>
            <a:effectLst/>
          </p:spPr>
        </p:pic>
      </p:grpSp>
      <p:grpSp>
        <p:nvGrpSpPr>
          <p:cNvPr id="282" name="Group 282"/>
          <p:cNvGrpSpPr/>
          <p:nvPr/>
        </p:nvGrpSpPr>
        <p:grpSpPr>
          <a:xfrm>
            <a:off x="3292886" y="775207"/>
            <a:ext cx="1231901" cy="760986"/>
            <a:chOff x="0" y="0"/>
            <a:chExt cx="1231900" cy="760984"/>
          </a:xfrm>
        </p:grpSpPr>
        <p:sp>
          <p:nvSpPr>
            <p:cNvPr id="281" name="Shape 281"/>
            <p:cNvSpPr/>
            <p:nvPr/>
          </p:nvSpPr>
          <p:spPr>
            <a:xfrm>
              <a:off x="50800" y="50800"/>
              <a:ext cx="1130300" cy="659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内存</a:t>
              </a:r>
            </a:p>
          </p:txBody>
        </p:sp>
        <p:pic>
          <p:nvPicPr>
            <p:cNvPr id="280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1231901" cy="760985"/>
            </a:xfrm>
            <a:prstGeom prst="rect">
              <a:avLst/>
            </a:prstGeom>
            <a:effectLst/>
          </p:spPr>
        </p:pic>
      </p:grpSp>
      <p:grpSp>
        <p:nvGrpSpPr>
          <p:cNvPr id="285" name="Group 285"/>
          <p:cNvGrpSpPr/>
          <p:nvPr/>
        </p:nvGrpSpPr>
        <p:grpSpPr>
          <a:xfrm>
            <a:off x="3280313" y="1682750"/>
            <a:ext cx="1257047" cy="850900"/>
            <a:chOff x="0" y="0"/>
            <a:chExt cx="1257045" cy="850900"/>
          </a:xfrm>
        </p:grpSpPr>
        <p:sp>
          <p:nvSpPr>
            <p:cNvPr id="284" name="Shape 284"/>
            <p:cNvSpPr/>
            <p:nvPr/>
          </p:nvSpPr>
          <p:spPr>
            <a:xfrm>
              <a:off x="50799" y="50800"/>
              <a:ext cx="1155448" cy="749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CPU</a:t>
              </a:r>
            </a:p>
          </p:txBody>
        </p:sp>
        <p:pic>
          <p:nvPicPr>
            <p:cNvPr id="283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1257046" cy="850901"/>
            </a:xfrm>
            <a:prstGeom prst="rect">
              <a:avLst/>
            </a:prstGeom>
            <a:effectLst/>
          </p:spPr>
        </p:pic>
      </p:grpSp>
      <p:grpSp>
        <p:nvGrpSpPr>
          <p:cNvPr id="288" name="Group 288"/>
          <p:cNvGrpSpPr/>
          <p:nvPr/>
        </p:nvGrpSpPr>
        <p:grpSpPr>
          <a:xfrm>
            <a:off x="3292886" y="2680207"/>
            <a:ext cx="1231901" cy="760986"/>
            <a:chOff x="0" y="0"/>
            <a:chExt cx="1231900" cy="760984"/>
          </a:xfrm>
        </p:grpSpPr>
        <p:sp>
          <p:nvSpPr>
            <p:cNvPr id="287" name="Shape 287"/>
            <p:cNvSpPr/>
            <p:nvPr/>
          </p:nvSpPr>
          <p:spPr>
            <a:xfrm>
              <a:off x="50800" y="50800"/>
              <a:ext cx="1130300" cy="659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耗电</a:t>
              </a:r>
            </a:p>
          </p:txBody>
        </p:sp>
        <p:pic>
          <p:nvPicPr>
            <p:cNvPr id="286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1231901" cy="760985"/>
            </a:xfrm>
            <a:prstGeom prst="rect">
              <a:avLst/>
            </a:prstGeom>
            <a:effectLst/>
          </p:spPr>
        </p:pic>
      </p:grpSp>
      <p:grpSp>
        <p:nvGrpSpPr>
          <p:cNvPr id="291" name="Group 291"/>
          <p:cNvGrpSpPr/>
          <p:nvPr/>
        </p:nvGrpSpPr>
        <p:grpSpPr>
          <a:xfrm>
            <a:off x="3292886" y="3543807"/>
            <a:ext cx="1231901" cy="760986"/>
            <a:chOff x="0" y="0"/>
            <a:chExt cx="1231900" cy="760984"/>
          </a:xfrm>
        </p:grpSpPr>
        <p:sp>
          <p:nvSpPr>
            <p:cNvPr id="290" name="Shape 290"/>
            <p:cNvSpPr/>
            <p:nvPr/>
          </p:nvSpPr>
          <p:spPr>
            <a:xfrm>
              <a:off x="50800" y="50800"/>
              <a:ext cx="1130300" cy="659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帧率</a:t>
              </a:r>
            </a:p>
          </p:txBody>
        </p:sp>
        <p:pic>
          <p:nvPicPr>
            <p:cNvPr id="289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1231901" cy="760985"/>
            </a:xfrm>
            <a:prstGeom prst="rect">
              <a:avLst/>
            </a:prstGeom>
            <a:effectLst/>
          </p:spPr>
        </p:pic>
      </p:grpSp>
      <p:grpSp>
        <p:nvGrpSpPr>
          <p:cNvPr id="294" name="Group 294"/>
          <p:cNvGrpSpPr/>
          <p:nvPr/>
        </p:nvGrpSpPr>
        <p:grpSpPr>
          <a:xfrm>
            <a:off x="3292886" y="4339271"/>
            <a:ext cx="1231901" cy="760986"/>
            <a:chOff x="0" y="0"/>
            <a:chExt cx="1231900" cy="760984"/>
          </a:xfrm>
        </p:grpSpPr>
        <p:sp>
          <p:nvSpPr>
            <p:cNvPr id="293" name="Shape 293"/>
            <p:cNvSpPr/>
            <p:nvPr/>
          </p:nvSpPr>
          <p:spPr>
            <a:xfrm>
              <a:off x="50800" y="50800"/>
              <a:ext cx="1130300" cy="659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耗时</a:t>
              </a:r>
            </a:p>
          </p:txBody>
        </p:sp>
        <p:pic>
          <p:nvPicPr>
            <p:cNvPr id="292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1231901" cy="760985"/>
            </a:xfrm>
            <a:prstGeom prst="rect">
              <a:avLst/>
            </a:prstGeom>
            <a:effectLst/>
          </p:spPr>
        </p:pic>
      </p:grpSp>
      <p:sp>
        <p:nvSpPr>
          <p:cNvPr id="295" name="Shape 295"/>
          <p:cNvSpPr/>
          <p:nvPr/>
        </p:nvSpPr>
        <p:spPr>
          <a:xfrm>
            <a:off x="3394486" y="5302250"/>
            <a:ext cx="10287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……</a:t>
            </a:r>
          </a:p>
        </p:txBody>
      </p:sp>
      <p:pic>
        <p:nvPicPr>
          <p:cNvPr id="296" name=""/>
          <p:cNvPicPr>
            <a:picLocks noChangeAspect="0"/>
          </p:cNvPicPr>
          <p:nvPr/>
        </p:nvPicPr>
        <p:blipFill>
          <a:blip r:embed="rId5">
            <a:alphaModFix amt="71000"/>
            <a:extLst/>
          </a:blip>
          <a:stretch>
            <a:fillRect/>
          </a:stretch>
        </p:blipFill>
        <p:spPr>
          <a:xfrm>
            <a:off x="323850" y="533400"/>
            <a:ext cx="4913908" cy="5416550"/>
          </a:xfrm>
          <a:prstGeom prst="rect">
            <a:avLst/>
          </a:prstGeom>
        </p:spPr>
      </p:pic>
      <p:pic>
        <p:nvPicPr>
          <p:cNvPr id="298" name=""/>
          <p:cNvPicPr>
            <a:picLocks noChangeAspect="0"/>
          </p:cNvPicPr>
          <p:nvPr/>
        </p:nvPicPr>
        <p:blipFill>
          <a:blip r:embed="rId6">
            <a:alphaModFix amt="71000"/>
            <a:extLst/>
          </a:blip>
          <a:stretch>
            <a:fillRect/>
          </a:stretch>
        </p:blipFill>
        <p:spPr>
          <a:xfrm>
            <a:off x="260350" y="6905878"/>
            <a:ext cx="5040909" cy="6946709"/>
          </a:xfrm>
          <a:prstGeom prst="rect">
            <a:avLst/>
          </a:prstGeom>
        </p:spPr>
      </p:pic>
      <p:grpSp>
        <p:nvGrpSpPr>
          <p:cNvPr id="302" name="Group 302"/>
          <p:cNvGrpSpPr/>
          <p:nvPr/>
        </p:nvGrpSpPr>
        <p:grpSpPr>
          <a:xfrm>
            <a:off x="444296" y="7829550"/>
            <a:ext cx="1740308" cy="850900"/>
            <a:chOff x="0" y="0"/>
            <a:chExt cx="1740306" cy="850900"/>
          </a:xfrm>
        </p:grpSpPr>
        <p:sp>
          <p:nvSpPr>
            <p:cNvPr id="301" name="Shape 301"/>
            <p:cNvSpPr/>
            <p:nvPr/>
          </p:nvSpPr>
          <p:spPr>
            <a:xfrm>
              <a:off x="50800" y="50800"/>
              <a:ext cx="1638707" cy="749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Device</a:t>
              </a:r>
            </a:p>
          </p:txBody>
        </p:sp>
        <p:pic>
          <p:nvPicPr>
            <p:cNvPr id="300" name="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1740307" cy="850901"/>
            </a:xfrm>
            <a:prstGeom prst="rect">
              <a:avLst/>
            </a:prstGeom>
            <a:effectLst/>
          </p:spPr>
        </p:pic>
      </p:grpSp>
      <p:grpSp>
        <p:nvGrpSpPr>
          <p:cNvPr id="305" name="Group 305"/>
          <p:cNvGrpSpPr/>
          <p:nvPr/>
        </p:nvGrpSpPr>
        <p:grpSpPr>
          <a:xfrm>
            <a:off x="3149600" y="7375779"/>
            <a:ext cx="1231900" cy="760985"/>
            <a:chOff x="0" y="0"/>
            <a:chExt cx="1231900" cy="760984"/>
          </a:xfrm>
        </p:grpSpPr>
        <p:sp>
          <p:nvSpPr>
            <p:cNvPr id="304" name="Shape 304"/>
            <p:cNvSpPr/>
            <p:nvPr/>
          </p:nvSpPr>
          <p:spPr>
            <a:xfrm>
              <a:off x="50800" y="50800"/>
              <a:ext cx="1130300" cy="659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内存</a:t>
              </a:r>
            </a:p>
          </p:txBody>
        </p:sp>
        <p:pic>
          <p:nvPicPr>
            <p:cNvPr id="303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1231901" cy="760985"/>
            </a:xfrm>
            <a:prstGeom prst="rect">
              <a:avLst/>
            </a:prstGeom>
            <a:effectLst/>
          </p:spPr>
        </p:pic>
      </p:grpSp>
      <p:grpSp>
        <p:nvGrpSpPr>
          <p:cNvPr id="308" name="Group 308"/>
          <p:cNvGrpSpPr/>
          <p:nvPr/>
        </p:nvGrpSpPr>
        <p:grpSpPr>
          <a:xfrm>
            <a:off x="3137027" y="8283321"/>
            <a:ext cx="1257046" cy="850901"/>
            <a:chOff x="0" y="0"/>
            <a:chExt cx="1257045" cy="850900"/>
          </a:xfrm>
        </p:grpSpPr>
        <p:sp>
          <p:nvSpPr>
            <p:cNvPr id="307" name="Shape 307"/>
            <p:cNvSpPr/>
            <p:nvPr/>
          </p:nvSpPr>
          <p:spPr>
            <a:xfrm>
              <a:off x="50799" y="50800"/>
              <a:ext cx="1155448" cy="749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CPU</a:t>
              </a:r>
            </a:p>
          </p:txBody>
        </p:sp>
        <p:pic>
          <p:nvPicPr>
            <p:cNvPr id="306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1257046" cy="850901"/>
            </a:xfrm>
            <a:prstGeom prst="rect">
              <a:avLst/>
            </a:prstGeom>
            <a:effectLst/>
          </p:spPr>
        </p:pic>
      </p:grpSp>
      <p:grpSp>
        <p:nvGrpSpPr>
          <p:cNvPr id="311" name="Group 311"/>
          <p:cNvGrpSpPr/>
          <p:nvPr/>
        </p:nvGrpSpPr>
        <p:grpSpPr>
          <a:xfrm>
            <a:off x="6617679" y="2861182"/>
            <a:ext cx="1231901" cy="760986"/>
            <a:chOff x="0" y="0"/>
            <a:chExt cx="1231900" cy="760984"/>
          </a:xfrm>
        </p:grpSpPr>
        <p:sp>
          <p:nvSpPr>
            <p:cNvPr id="310" name="Shape 310"/>
            <p:cNvSpPr/>
            <p:nvPr/>
          </p:nvSpPr>
          <p:spPr>
            <a:xfrm>
              <a:off x="50800" y="50800"/>
              <a:ext cx="1130300" cy="659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报告</a:t>
              </a:r>
            </a:p>
          </p:txBody>
        </p:sp>
        <p:pic>
          <p:nvPicPr>
            <p:cNvPr id="309" name="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1231901" cy="760985"/>
            </a:xfrm>
            <a:prstGeom prst="rect">
              <a:avLst/>
            </a:prstGeom>
            <a:effectLst/>
          </p:spPr>
        </p:pic>
      </p:grpSp>
      <p:grpSp>
        <p:nvGrpSpPr>
          <p:cNvPr id="314" name="Group 314"/>
          <p:cNvGrpSpPr/>
          <p:nvPr/>
        </p:nvGrpSpPr>
        <p:grpSpPr>
          <a:xfrm>
            <a:off x="6160479" y="7491707"/>
            <a:ext cx="2146301" cy="1880616"/>
            <a:chOff x="0" y="0"/>
            <a:chExt cx="2146300" cy="1880615"/>
          </a:xfrm>
        </p:grpSpPr>
        <p:sp>
          <p:nvSpPr>
            <p:cNvPr id="313" name="Shape 313"/>
            <p:cNvSpPr/>
            <p:nvPr/>
          </p:nvSpPr>
          <p:spPr>
            <a:xfrm>
              <a:off x="50800" y="50800"/>
              <a:ext cx="2044700" cy="17790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标准/</a:t>
              </a:r>
            </a:p>
            <a:p>
              <a:pPr/>
              <a:r>
                <a:t>竞品/</a:t>
              </a:r>
            </a:p>
            <a:p>
              <a:pPr/>
              <a:r>
                <a:t>对比版本</a:t>
              </a:r>
            </a:p>
          </p:txBody>
        </p:sp>
        <p:pic>
          <p:nvPicPr>
            <p:cNvPr id="312" name="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-1"/>
              <a:ext cx="2146301" cy="1880617"/>
            </a:xfrm>
            <a:prstGeom prst="rect">
              <a:avLst/>
            </a:prstGeom>
            <a:effectLst/>
          </p:spPr>
        </p:pic>
      </p:grpSp>
      <p:grpSp>
        <p:nvGrpSpPr>
          <p:cNvPr id="317" name="Group 317"/>
          <p:cNvGrpSpPr/>
          <p:nvPr/>
        </p:nvGrpSpPr>
        <p:grpSpPr>
          <a:xfrm>
            <a:off x="9026630" y="5488792"/>
            <a:ext cx="2146301" cy="760986"/>
            <a:chOff x="0" y="0"/>
            <a:chExt cx="2146300" cy="760984"/>
          </a:xfrm>
        </p:grpSpPr>
        <p:sp>
          <p:nvSpPr>
            <p:cNvPr id="316" name="Shape 316"/>
            <p:cNvSpPr/>
            <p:nvPr/>
          </p:nvSpPr>
          <p:spPr>
            <a:xfrm>
              <a:off x="50800" y="50800"/>
              <a:ext cx="2044700" cy="659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对比报告</a:t>
              </a:r>
            </a:p>
          </p:txBody>
        </p:sp>
        <p:pic>
          <p:nvPicPr>
            <p:cNvPr id="315" name=""/>
            <p:cNvPicPr>
              <a:picLocks noChangeAspect="0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2146301" cy="760985"/>
            </a:xfrm>
            <a:prstGeom prst="rect">
              <a:avLst/>
            </a:prstGeom>
            <a:effectLst/>
          </p:spPr>
        </p:pic>
      </p:grpSp>
      <p:sp>
        <p:nvSpPr>
          <p:cNvPr id="321" name="Shape 321"/>
          <p:cNvSpPr/>
          <p:nvPr/>
        </p:nvSpPr>
        <p:spPr>
          <a:xfrm>
            <a:off x="8272983" y="3223393"/>
            <a:ext cx="587019" cy="52917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9" h="21600" fill="norm" stroke="1" extrusionOk="0">
                <a:moveTo>
                  <a:pt x="0" y="0"/>
                </a:moveTo>
                <a:cubicBezTo>
                  <a:pt x="20729" y="7148"/>
                  <a:pt x="21600" y="14348"/>
                  <a:pt x="2613" y="21600"/>
                </a:cubicBezTo>
              </a:path>
            </a:pathLst>
          </a:custGeom>
          <a:ln w="38100" cap="rnd">
            <a:solidFill>
              <a:srgbClr val="FFFFFF"/>
            </a:solidFill>
            <a:custDash>
              <a:ds d="100000" sp="200000"/>
            </a:custDash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22" name="Shape 322"/>
          <p:cNvSpPr/>
          <p:nvPr/>
        </p:nvSpPr>
        <p:spPr>
          <a:xfrm>
            <a:off x="5258372" y="583340"/>
            <a:ext cx="1184332" cy="53609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0" y="0"/>
                </a:moveTo>
                <a:cubicBezTo>
                  <a:pt x="21488" y="6784"/>
                  <a:pt x="21600" y="13984"/>
                  <a:pt x="337" y="21600"/>
                </a:cubicBezTo>
              </a:path>
            </a:pathLst>
          </a:custGeom>
          <a:ln w="38100" cap="rnd">
            <a:solidFill>
              <a:srgbClr val="FFFFFF"/>
            </a:solidFill>
            <a:custDash>
              <a:ds d="100000" sp="200000"/>
            </a:custDash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23" name="Shape 323"/>
          <p:cNvSpPr/>
          <p:nvPr/>
        </p:nvSpPr>
        <p:spPr>
          <a:xfrm>
            <a:off x="5345542" y="6925105"/>
            <a:ext cx="689646" cy="3013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429" h="21600" fill="norm" stroke="1" extrusionOk="0">
                <a:moveTo>
                  <a:pt x="0" y="0"/>
                </a:moveTo>
                <a:cubicBezTo>
                  <a:pt x="19319" y="6711"/>
                  <a:pt x="21600" y="13911"/>
                  <a:pt x="6844" y="21600"/>
                </a:cubicBezTo>
              </a:path>
            </a:pathLst>
          </a:custGeom>
          <a:ln w="38100" cap="rnd">
            <a:solidFill>
              <a:srgbClr val="FFFFFF"/>
            </a:solidFill>
            <a:custDash>
              <a:ds d="100000" sp="200000"/>
            </a:custDash>
            <a:miter lim="400000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55850" y="2590800"/>
            <a:ext cx="8915400" cy="4572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74900" y="2584450"/>
            <a:ext cx="8877300" cy="4584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有任何问题吗？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How？</a:t>
            </a:r>
          </a:p>
        </p:txBody>
      </p:sp>
      <p:sp>
        <p:nvSpPr>
          <p:cNvPr id="143" name="Shape 14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性能测试关注点</a:t>
            </a:r>
          </a:p>
          <a:p>
            <a:pPr/>
            <a:r>
              <a:t>测试场景</a:t>
            </a:r>
          </a:p>
          <a:p>
            <a:pPr/>
            <a:r>
              <a:t>性能测试工具概览</a:t>
            </a:r>
          </a:p>
          <a:p>
            <a:pPr/>
            <a:r>
              <a:t>数据使用与集成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/>
        </p:nvSpPr>
        <p:spPr>
          <a:xfrm>
            <a:off x="1270000" y="4229100"/>
            <a:ext cx="10464800" cy="46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i="1" sz="2400"/>
            </a:lvl1pPr>
          </a:lstStyle>
          <a:p>
            <a:pPr/>
            <a:r>
              <a:t>Testerhome id：shixue33  剪烛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关注点</a:t>
            </a:r>
          </a:p>
        </p:txBody>
      </p:sp>
      <p:graphicFrame>
        <p:nvGraphicFramePr>
          <p:cNvPr id="146" name="Table 146"/>
          <p:cNvGraphicFramePr/>
          <p:nvPr/>
        </p:nvGraphicFramePr>
        <p:xfrm>
          <a:off x="1334628" y="2991445"/>
          <a:ext cx="10335544" cy="549791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3445180"/>
                <a:gridCol w="3445180"/>
                <a:gridCol w="3445180"/>
              </a:tblGrid>
              <a:tr h="2748954"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2748954"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47" name="Shape 147"/>
          <p:cNvSpPr/>
          <p:nvPr/>
        </p:nvSpPr>
        <p:spPr>
          <a:xfrm>
            <a:off x="2082800" y="4089907"/>
            <a:ext cx="1943101" cy="557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内存占用</a:t>
            </a:r>
          </a:p>
        </p:txBody>
      </p:sp>
      <p:sp>
        <p:nvSpPr>
          <p:cNvPr id="148" name="Shape 148"/>
          <p:cNvSpPr/>
          <p:nvPr/>
        </p:nvSpPr>
        <p:spPr>
          <a:xfrm>
            <a:off x="5518276" y="4044950"/>
            <a:ext cx="196824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CPU消耗</a:t>
            </a:r>
          </a:p>
        </p:txBody>
      </p:sp>
      <p:sp>
        <p:nvSpPr>
          <p:cNvPr id="149" name="Shape 149"/>
          <p:cNvSpPr/>
          <p:nvPr/>
        </p:nvSpPr>
        <p:spPr>
          <a:xfrm>
            <a:off x="9499599" y="4089907"/>
            <a:ext cx="1028701" cy="557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帧率</a:t>
            </a:r>
          </a:p>
        </p:txBody>
      </p:sp>
      <p:sp>
        <p:nvSpPr>
          <p:cNvPr id="150" name="Shape 150"/>
          <p:cNvSpPr/>
          <p:nvPr/>
        </p:nvSpPr>
        <p:spPr>
          <a:xfrm>
            <a:off x="2539999" y="6870700"/>
            <a:ext cx="1028701" cy="557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流量</a:t>
            </a:r>
          </a:p>
        </p:txBody>
      </p:sp>
      <p:sp>
        <p:nvSpPr>
          <p:cNvPr id="151" name="Shape 151"/>
          <p:cNvSpPr/>
          <p:nvPr/>
        </p:nvSpPr>
        <p:spPr>
          <a:xfrm>
            <a:off x="5759450" y="6870700"/>
            <a:ext cx="1485901" cy="557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耗电量</a:t>
            </a:r>
          </a:p>
        </p:txBody>
      </p:sp>
      <p:sp>
        <p:nvSpPr>
          <p:cNvPr id="152" name="Shape 152"/>
          <p:cNvSpPr/>
          <p:nvPr/>
        </p:nvSpPr>
        <p:spPr>
          <a:xfrm>
            <a:off x="8496300" y="6870700"/>
            <a:ext cx="4229101" cy="557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启动耗时，业务耗时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7" grpId="1"/>
      <p:bldP build="whole" bldLvl="1" animBg="1" rev="0" advAuto="0" spid="152" grpId="6"/>
      <p:bldP build="whole" bldLvl="1" animBg="1" rev="0" advAuto="0" spid="149" grpId="3"/>
      <p:bldP build="whole" bldLvl="1" animBg="1" rev="0" advAuto="0" spid="148" grpId="2"/>
      <p:bldP build="whole" bldLvl="1" animBg="1" rev="0" advAuto="0" spid="150" grpId="4"/>
      <p:bldP build="whole" bldLvl="1" animBg="1" rev="0" advAuto="0" spid="151" grpId="5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关注点</a:t>
            </a:r>
          </a:p>
        </p:txBody>
      </p:sp>
      <p:graphicFrame>
        <p:nvGraphicFramePr>
          <p:cNvPr id="155" name="Table 155"/>
          <p:cNvGraphicFramePr/>
          <p:nvPr/>
        </p:nvGraphicFramePr>
        <p:xfrm>
          <a:off x="1840321" y="3235783"/>
          <a:ext cx="9324158" cy="500923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3108052"/>
                <a:gridCol w="3108052"/>
                <a:gridCol w="3108052"/>
              </a:tblGrid>
              <a:tr h="2504616"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2504616"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56" name="Shape 156"/>
          <p:cNvSpPr/>
          <p:nvPr/>
        </p:nvSpPr>
        <p:spPr>
          <a:xfrm>
            <a:off x="2247900" y="4140707"/>
            <a:ext cx="1943101" cy="557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内存泄露</a:t>
            </a:r>
          </a:p>
        </p:txBody>
      </p:sp>
      <p:sp>
        <p:nvSpPr>
          <p:cNvPr id="157" name="Shape 157"/>
          <p:cNvSpPr/>
          <p:nvPr/>
        </p:nvSpPr>
        <p:spPr>
          <a:xfrm>
            <a:off x="5530850" y="4140707"/>
            <a:ext cx="1943101" cy="557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内存抖动</a:t>
            </a:r>
          </a:p>
        </p:txBody>
      </p:sp>
      <p:sp>
        <p:nvSpPr>
          <p:cNvPr id="158" name="Shape 158"/>
          <p:cNvSpPr/>
          <p:nvPr/>
        </p:nvSpPr>
        <p:spPr>
          <a:xfrm>
            <a:off x="8813800" y="4140707"/>
            <a:ext cx="1943101" cy="557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界面重绘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499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499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499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7" grpId="2"/>
      <p:bldP build="whole" bldLvl="1" animBg="1" rev="0" advAuto="0" spid="156" grpId="1"/>
      <p:bldP build="whole" bldLvl="1" animBg="1" rev="0" advAuto="0" spid="158" grpId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内存</a:t>
            </a:r>
          </a:p>
        </p:txBody>
      </p:sp>
      <p:graphicFrame>
        <p:nvGraphicFramePr>
          <p:cNvPr id="161" name="Table 161"/>
          <p:cNvGraphicFramePr/>
          <p:nvPr/>
        </p:nvGraphicFramePr>
        <p:xfrm>
          <a:off x="1368350" y="2615406"/>
          <a:ext cx="10268100" cy="624998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5134049"/>
                <a:gridCol w="5134049"/>
              </a:tblGrid>
              <a:tr h="3124993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内存溢出，直接被系统kill掉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内存占用过高，影响设备效率，从而影响用户体验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3124993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影响用户留存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……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内存</a:t>
            </a:r>
          </a:p>
        </p:txBody>
      </p:sp>
      <p:sp>
        <p:nvSpPr>
          <p:cNvPr id="164" name="Shape 16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3384" indent="-413384" defTabSz="543305">
              <a:spcBef>
                <a:spcPts val="3900"/>
              </a:spcBef>
              <a:defRPr sz="3534"/>
            </a:pPr>
            <a:r>
              <a:t>获取数据方式：</a:t>
            </a:r>
          </a:p>
          <a:p>
            <a:pPr lvl="1" marL="826769" indent="-413384" defTabSz="543305">
              <a:spcBef>
                <a:spcPts val="3900"/>
              </a:spcBef>
              <a:defRPr sz="3534"/>
            </a:pPr>
            <a:r>
              <a:t>性能测试专用工具—-GT 等</a:t>
            </a:r>
          </a:p>
          <a:p>
            <a:pPr lvl="1" marL="826769" indent="-413384" defTabSz="543305">
              <a:spcBef>
                <a:spcPts val="3900"/>
              </a:spcBef>
              <a:defRPr sz="3534"/>
            </a:pPr>
            <a:r>
              <a:t>adb shell dumpsys meminfo | grep pkgname</a:t>
            </a:r>
          </a:p>
          <a:p>
            <a:pPr lvl="1" marL="826769" indent="-413384" defTabSz="543305">
              <a:spcBef>
                <a:spcPts val="3900"/>
              </a:spcBef>
              <a:defRPr sz="3534"/>
            </a:pPr>
            <a:r>
              <a:t>adb shell procrank | grep pkgname (需要root remount)</a:t>
            </a:r>
          </a:p>
          <a:p>
            <a:pPr lvl="1" marL="826769" indent="-413384" defTabSz="543305">
              <a:spcBef>
                <a:spcPts val="3900"/>
              </a:spcBef>
              <a:defRPr sz="3534"/>
            </a:pPr>
            <a:r>
              <a:t>ADT插件 DDMS</a:t>
            </a:r>
          </a:p>
          <a:p>
            <a:pPr lvl="1" marL="826769" indent="-413384" defTabSz="543305">
              <a:spcBef>
                <a:spcPts val="3900"/>
              </a:spcBef>
              <a:defRPr sz="3534"/>
            </a:pPr>
            <a:r>
              <a:t>Android Studio monitor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70250" y="2508250"/>
            <a:ext cx="6832600" cy="4737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500" y="2012950"/>
            <a:ext cx="8255000" cy="5549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25700" y="1951061"/>
            <a:ext cx="9781101" cy="56736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5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7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5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12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5" presetID="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1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7" grpId="2"/>
      <p:bldP build="whole" bldLvl="1" animBg="1" rev="0" advAuto="0" spid="166" grpId="1"/>
      <p:bldP build="whole" bldLvl="1" animBg="1" rev="0" advAuto="0" spid="168" grpId="3"/>
    </p:bldLst>
  </p:timing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